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66" r:id="rId2"/>
  </p:sldIdLst>
  <p:sldSz cx="6858000" cy="9144000" type="screen4x3"/>
  <p:notesSz cx="6858000" cy="9945688"/>
  <p:defaultTextStyle>
    <a:defPPr>
      <a:defRPr lang="ja-JP"/>
    </a:defPPr>
    <a:lvl1pPr marL="0" algn="l" defTabSz="385763" rtl="0" eaLnBrk="1" latinLnBrk="0" hangingPunct="1">
      <a:defRPr kumimoji="1" sz="759" kern="1200">
        <a:solidFill>
          <a:schemeClr val="tx1"/>
        </a:solidFill>
        <a:latin typeface="+mn-lt"/>
        <a:ea typeface="+mn-ea"/>
        <a:cs typeface="+mn-cs"/>
      </a:defRPr>
    </a:lvl1pPr>
    <a:lvl2pPr marL="192881" algn="l" defTabSz="385763" rtl="0" eaLnBrk="1" latinLnBrk="0" hangingPunct="1">
      <a:defRPr kumimoji="1" sz="759" kern="1200">
        <a:solidFill>
          <a:schemeClr val="tx1"/>
        </a:solidFill>
        <a:latin typeface="+mn-lt"/>
        <a:ea typeface="+mn-ea"/>
        <a:cs typeface="+mn-cs"/>
      </a:defRPr>
    </a:lvl2pPr>
    <a:lvl3pPr marL="385763" algn="l" defTabSz="385763" rtl="0" eaLnBrk="1" latinLnBrk="0" hangingPunct="1">
      <a:defRPr kumimoji="1" sz="759" kern="1200">
        <a:solidFill>
          <a:schemeClr val="tx1"/>
        </a:solidFill>
        <a:latin typeface="+mn-lt"/>
        <a:ea typeface="+mn-ea"/>
        <a:cs typeface="+mn-cs"/>
      </a:defRPr>
    </a:lvl3pPr>
    <a:lvl4pPr marL="578644" algn="l" defTabSz="385763" rtl="0" eaLnBrk="1" latinLnBrk="0" hangingPunct="1">
      <a:defRPr kumimoji="1" sz="759" kern="1200">
        <a:solidFill>
          <a:schemeClr val="tx1"/>
        </a:solidFill>
        <a:latin typeface="+mn-lt"/>
        <a:ea typeface="+mn-ea"/>
        <a:cs typeface="+mn-cs"/>
      </a:defRPr>
    </a:lvl4pPr>
    <a:lvl5pPr marL="771525" algn="l" defTabSz="385763" rtl="0" eaLnBrk="1" latinLnBrk="0" hangingPunct="1">
      <a:defRPr kumimoji="1" sz="759" kern="1200">
        <a:solidFill>
          <a:schemeClr val="tx1"/>
        </a:solidFill>
        <a:latin typeface="+mn-lt"/>
        <a:ea typeface="+mn-ea"/>
        <a:cs typeface="+mn-cs"/>
      </a:defRPr>
    </a:lvl5pPr>
    <a:lvl6pPr marL="964406" algn="l" defTabSz="385763" rtl="0" eaLnBrk="1" latinLnBrk="0" hangingPunct="1">
      <a:defRPr kumimoji="1" sz="759" kern="1200">
        <a:solidFill>
          <a:schemeClr val="tx1"/>
        </a:solidFill>
        <a:latin typeface="+mn-lt"/>
        <a:ea typeface="+mn-ea"/>
        <a:cs typeface="+mn-cs"/>
      </a:defRPr>
    </a:lvl6pPr>
    <a:lvl7pPr marL="1157288" algn="l" defTabSz="385763" rtl="0" eaLnBrk="1" latinLnBrk="0" hangingPunct="1">
      <a:defRPr kumimoji="1" sz="759" kern="1200">
        <a:solidFill>
          <a:schemeClr val="tx1"/>
        </a:solidFill>
        <a:latin typeface="+mn-lt"/>
        <a:ea typeface="+mn-ea"/>
        <a:cs typeface="+mn-cs"/>
      </a:defRPr>
    </a:lvl7pPr>
    <a:lvl8pPr marL="1350169" algn="l" defTabSz="385763" rtl="0" eaLnBrk="1" latinLnBrk="0" hangingPunct="1">
      <a:defRPr kumimoji="1" sz="759" kern="1200">
        <a:solidFill>
          <a:schemeClr val="tx1"/>
        </a:solidFill>
        <a:latin typeface="+mn-lt"/>
        <a:ea typeface="+mn-ea"/>
        <a:cs typeface="+mn-cs"/>
      </a:defRPr>
    </a:lvl8pPr>
    <a:lvl9pPr marL="1543050" algn="l" defTabSz="385763" rtl="0" eaLnBrk="1" latinLnBrk="0" hangingPunct="1">
      <a:defRPr kumimoji="1" sz="7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D41F5F9-A598-48F9-9521-049E36F5D189}">
          <p14:sldIdLst>
            <p14:sldId id="266"/>
          </p14:sldIdLst>
        </p14:section>
        <p14:section name="タイトルなしのセクション" id="{6E81996A-3C80-4C9F-ADA2-CA09B6DB08A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415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村田 桂子" initials="村田" lastIdx="6" clrIdx="0">
    <p:extLst>
      <p:ext uri="{19B8F6BF-5375-455C-9EA6-DF929625EA0E}">
        <p15:presenceInfo xmlns:p15="http://schemas.microsoft.com/office/powerpoint/2012/main" userId="25281c305f5887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81" autoAdjust="0"/>
    <p:restoredTop sz="94245" autoAdjust="0"/>
  </p:normalViewPr>
  <p:slideViewPr>
    <p:cSldViewPr snapToGrid="0" showGuides="1">
      <p:cViewPr varScale="1">
        <p:scale>
          <a:sx n="53" d="100"/>
          <a:sy n="53" d="100"/>
        </p:scale>
        <p:origin x="2106" y="90"/>
      </p:cViewPr>
      <p:guideLst>
        <p:guide orient="horz" pos="415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3" d="100"/>
          <a:sy n="53" d="100"/>
        </p:scale>
        <p:origin x="164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71800" cy="498475"/>
          </a:xfrm>
          <a:prstGeom prst="rect">
            <a:avLst/>
          </a:prstGeom>
        </p:spPr>
        <p:txBody>
          <a:bodyPr vert="horz" lIns="91397" tIns="45698" rIns="91397" bIns="4569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6" y="5"/>
            <a:ext cx="2971800" cy="498475"/>
          </a:xfrm>
          <a:prstGeom prst="rect">
            <a:avLst/>
          </a:prstGeom>
        </p:spPr>
        <p:txBody>
          <a:bodyPr vert="horz" lIns="91397" tIns="45698" rIns="91397" bIns="45698" rtlCol="0"/>
          <a:lstStyle>
            <a:lvl1pPr algn="r">
              <a:defRPr sz="1200"/>
            </a:lvl1pPr>
          </a:lstStyle>
          <a:p>
            <a:fld id="{59BC03A3-4D34-4662-BEA1-99DC9C4EE0BD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0113" y="1243013"/>
            <a:ext cx="25177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7" tIns="45698" rIns="91397" bIns="4569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25"/>
            <a:ext cx="5486400" cy="3916362"/>
          </a:xfrm>
          <a:prstGeom prst="rect">
            <a:avLst/>
          </a:prstGeom>
        </p:spPr>
        <p:txBody>
          <a:bodyPr vert="horz" lIns="91397" tIns="45698" rIns="91397" bIns="4569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6"/>
            <a:ext cx="2971800" cy="498475"/>
          </a:xfrm>
          <a:prstGeom prst="rect">
            <a:avLst/>
          </a:prstGeom>
        </p:spPr>
        <p:txBody>
          <a:bodyPr vert="horz" lIns="91397" tIns="45698" rIns="91397" bIns="4569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6" y="9447216"/>
            <a:ext cx="2971800" cy="498475"/>
          </a:xfrm>
          <a:prstGeom prst="rect">
            <a:avLst/>
          </a:prstGeom>
        </p:spPr>
        <p:txBody>
          <a:bodyPr vert="horz" lIns="91397" tIns="45698" rIns="91397" bIns="45698" rtlCol="0" anchor="b"/>
          <a:lstStyle>
            <a:lvl1pPr algn="r">
              <a:defRPr sz="1200"/>
            </a:lvl1pPr>
          </a:lstStyle>
          <a:p>
            <a:fld id="{BFD8B1D6-D4E0-4C75-866D-AC953854B1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406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5763" rtl="0" eaLnBrk="1" latinLnBrk="0" hangingPunct="1">
      <a:defRPr kumimoji="1" sz="506" kern="1200">
        <a:solidFill>
          <a:schemeClr val="tx1"/>
        </a:solidFill>
        <a:latin typeface="+mn-lt"/>
        <a:ea typeface="+mn-ea"/>
        <a:cs typeface="+mn-cs"/>
      </a:defRPr>
    </a:lvl1pPr>
    <a:lvl2pPr marL="192881" algn="l" defTabSz="385763" rtl="0" eaLnBrk="1" latinLnBrk="0" hangingPunct="1">
      <a:defRPr kumimoji="1" sz="506" kern="1200">
        <a:solidFill>
          <a:schemeClr val="tx1"/>
        </a:solidFill>
        <a:latin typeface="+mn-lt"/>
        <a:ea typeface="+mn-ea"/>
        <a:cs typeface="+mn-cs"/>
      </a:defRPr>
    </a:lvl2pPr>
    <a:lvl3pPr marL="385763" algn="l" defTabSz="385763" rtl="0" eaLnBrk="1" latinLnBrk="0" hangingPunct="1">
      <a:defRPr kumimoji="1" sz="506" kern="1200">
        <a:solidFill>
          <a:schemeClr val="tx1"/>
        </a:solidFill>
        <a:latin typeface="+mn-lt"/>
        <a:ea typeface="+mn-ea"/>
        <a:cs typeface="+mn-cs"/>
      </a:defRPr>
    </a:lvl3pPr>
    <a:lvl4pPr marL="578644" algn="l" defTabSz="385763" rtl="0" eaLnBrk="1" latinLnBrk="0" hangingPunct="1">
      <a:defRPr kumimoji="1" sz="506" kern="1200">
        <a:solidFill>
          <a:schemeClr val="tx1"/>
        </a:solidFill>
        <a:latin typeface="+mn-lt"/>
        <a:ea typeface="+mn-ea"/>
        <a:cs typeface="+mn-cs"/>
      </a:defRPr>
    </a:lvl4pPr>
    <a:lvl5pPr marL="771525" algn="l" defTabSz="385763" rtl="0" eaLnBrk="1" latinLnBrk="0" hangingPunct="1">
      <a:defRPr kumimoji="1" sz="506" kern="1200">
        <a:solidFill>
          <a:schemeClr val="tx1"/>
        </a:solidFill>
        <a:latin typeface="+mn-lt"/>
        <a:ea typeface="+mn-ea"/>
        <a:cs typeface="+mn-cs"/>
      </a:defRPr>
    </a:lvl5pPr>
    <a:lvl6pPr marL="964406" algn="l" defTabSz="385763" rtl="0" eaLnBrk="1" latinLnBrk="0" hangingPunct="1">
      <a:defRPr kumimoji="1" sz="506" kern="1200">
        <a:solidFill>
          <a:schemeClr val="tx1"/>
        </a:solidFill>
        <a:latin typeface="+mn-lt"/>
        <a:ea typeface="+mn-ea"/>
        <a:cs typeface="+mn-cs"/>
      </a:defRPr>
    </a:lvl6pPr>
    <a:lvl7pPr marL="1157288" algn="l" defTabSz="385763" rtl="0" eaLnBrk="1" latinLnBrk="0" hangingPunct="1">
      <a:defRPr kumimoji="1" sz="506" kern="1200">
        <a:solidFill>
          <a:schemeClr val="tx1"/>
        </a:solidFill>
        <a:latin typeface="+mn-lt"/>
        <a:ea typeface="+mn-ea"/>
        <a:cs typeface="+mn-cs"/>
      </a:defRPr>
    </a:lvl7pPr>
    <a:lvl8pPr marL="1350169" algn="l" defTabSz="385763" rtl="0" eaLnBrk="1" latinLnBrk="0" hangingPunct="1">
      <a:defRPr kumimoji="1" sz="506" kern="1200">
        <a:solidFill>
          <a:schemeClr val="tx1"/>
        </a:solidFill>
        <a:latin typeface="+mn-lt"/>
        <a:ea typeface="+mn-ea"/>
        <a:cs typeface="+mn-cs"/>
      </a:defRPr>
    </a:lvl8pPr>
    <a:lvl9pPr marL="1543050" algn="l" defTabSz="385763" rtl="0" eaLnBrk="1" latinLnBrk="0" hangingPunct="1">
      <a:defRPr kumimoji="1" sz="5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410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012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842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7932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805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644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7911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688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994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93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146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443E7-EDF2-4080-AF74-60553E9017BA}" type="datetimeFigureOut">
              <a:rPr kumimoji="1" lang="ja-JP" altLang="en-US" smtClean="0"/>
              <a:t>2023/6/22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A0ACC-ED15-4756-A259-1CDA35B792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032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299561" y="57211"/>
            <a:ext cx="6245018" cy="1588709"/>
          </a:xfrm>
          <a:prstGeom prst="roundRect">
            <a:avLst/>
          </a:prstGeom>
          <a:pattFill prst="dashVert">
            <a:fgClr>
              <a:schemeClr val="accent1"/>
            </a:fgClr>
            <a:bgClr>
              <a:schemeClr val="bg1"/>
            </a:bgClr>
          </a:pattFill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 descr="コンプリート！ ひらめき アイコン 透過 1973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1359">
            <a:off x="8110886" y="181169"/>
            <a:ext cx="1084282" cy="813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藤岡地区乗合タクシー（デマンドタクシー）について／藤枝市ホームペー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882" y="3024814"/>
            <a:ext cx="1508269" cy="150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6291" y="516848"/>
            <a:ext cx="6400943" cy="1881603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ご一緒に考えませんか</a:t>
            </a:r>
            <a:r>
              <a:rPr kumimoji="1" lang="en-US" altLang="ja-JP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kumimoji="1" lang="en-US" altLang="ja-JP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kumimoji="1"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</a:t>
            </a:r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私たちの移動</a:t>
            </a:r>
            <a:r>
              <a:rPr kumimoji="1" lang="en-US" altLang="ja-JP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kumimoji="1" lang="en-US" altLang="ja-JP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44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</a:t>
            </a:r>
            <a:r>
              <a:rPr lang="ja-JP" altLang="en-US" sz="2200" dirty="0" smtClean="0">
                <a:latin typeface="+mn-ea"/>
                <a:ea typeface="+mn-ea"/>
              </a:rPr>
              <a:t>　立科町公共交通を考える会</a:t>
            </a:r>
            <a:r>
              <a:rPr lang="en-US" altLang="ja-JP" sz="2200" dirty="0" smtClean="0">
                <a:latin typeface="+mn-ea"/>
                <a:ea typeface="+mn-ea"/>
              </a:rPr>
              <a:t/>
            </a:r>
            <a:br>
              <a:rPr lang="en-US" altLang="ja-JP" sz="2200" dirty="0" smtClean="0">
                <a:latin typeface="+mn-ea"/>
                <a:ea typeface="+mn-ea"/>
              </a:rPr>
            </a:br>
            <a:r>
              <a:rPr lang="ja-JP" altLang="en-US" sz="2200" dirty="0" smtClean="0">
                <a:latin typeface="+mn-ea"/>
                <a:ea typeface="+mn-ea"/>
              </a:rPr>
              <a:t>　　　　　　　　　　　　　　</a:t>
            </a:r>
            <a:r>
              <a:rPr lang="ja-JP" altLang="en-US" sz="1800" dirty="0">
                <a:latin typeface="+mn-ea"/>
                <a:ea typeface="+mn-ea"/>
              </a:rPr>
              <a:t>　事務局　</a:t>
            </a:r>
            <a:r>
              <a:rPr lang="ja-JP" altLang="en-US" sz="1800" dirty="0" smtClean="0">
                <a:latin typeface="+mn-ea"/>
                <a:ea typeface="+mn-ea"/>
              </a:rPr>
              <a:t>村田</a:t>
            </a:r>
            <a:r>
              <a:rPr lang="ja-JP" altLang="en-US" sz="1800" dirty="0">
                <a:latin typeface="+mn-ea"/>
                <a:ea typeface="+mn-ea"/>
              </a:rPr>
              <a:t>　　</a:t>
            </a:r>
            <a:r>
              <a:rPr lang="en-US" altLang="ja-JP" sz="1800" dirty="0">
                <a:latin typeface="+mn-ea"/>
                <a:ea typeface="+mn-ea"/>
              </a:rPr>
              <a:t>0267-56-2868</a:t>
            </a:r>
            <a:r>
              <a:rPr lang="en-US" altLang="ja-JP" sz="3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/>
            </a:r>
            <a:br>
              <a:rPr lang="en-US" altLang="ja-JP" sz="3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2200" dirty="0" smtClean="0">
                <a:latin typeface="+mn-ea"/>
                <a:ea typeface="+mn-ea"/>
              </a:rPr>
              <a:t>　</a:t>
            </a:r>
            <a:endParaRPr kumimoji="1" lang="ja-JP" altLang="en-US" sz="16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4" name="コンテンツ プレースホルダー 3"/>
          <p:cNvSpPr txBox="1">
            <a:spLocks noGrp="1"/>
          </p:cNvSpPr>
          <p:nvPr>
            <p:ph idx="1"/>
          </p:nvPr>
        </p:nvSpPr>
        <p:spPr>
          <a:xfrm>
            <a:off x="10292640" y="2021909"/>
            <a:ext cx="5915025" cy="5801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　　　　　町職員による出前講座</a:t>
            </a:r>
            <a:endParaRPr kumimoji="1" lang="en-US" altLang="ja-JP" sz="1050" dirty="0" smtClean="0"/>
          </a:p>
          <a:p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立科町の公共交通の現状</a:t>
            </a:r>
            <a:endParaRPr kumimoji="1" lang="en-US" altLang="ja-JP" sz="2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夜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３０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-9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立科町中央公民館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今年は</a:t>
            </a:r>
            <a:r>
              <a:rPr lang="ja-JP" altLang="en-US" sz="12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町の公共交通計画の見直しの年。実態を</a:t>
            </a:r>
            <a:r>
              <a:rPr kumimoji="1" lang="ja-JP" altLang="en-US" sz="12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知り、改善に向けて</a:t>
            </a:r>
            <a:endParaRPr kumimoji="1" lang="en-US" altLang="ja-JP" sz="12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r>
              <a:rPr kumimoji="1" lang="ja-JP" altLang="en-US" sz="12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ご一緒に考えましょう。</a:t>
            </a:r>
            <a:endParaRPr kumimoji="1" lang="en-US" altLang="ja-JP" sz="12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r>
              <a:rPr lang="ja-JP" altLang="en-US" sz="12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</a:t>
            </a:r>
            <a:r>
              <a:rPr lang="ja-JP" altLang="en-US" sz="12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どなたでも</a:t>
            </a:r>
            <a:endParaRPr lang="en-US" altLang="ja-JP" sz="12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r>
              <a:rPr kumimoji="1" lang="ja-JP" altLang="en-US" sz="12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ご参加</a:t>
            </a:r>
            <a:r>
              <a:rPr kumimoji="1" lang="ja-JP" altLang="en-US" sz="12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ください。</a:t>
            </a:r>
            <a:endParaRPr kumimoji="1" lang="ja-JP" altLang="en-US" sz="12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058" y="6802464"/>
            <a:ext cx="620344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　</a:t>
            </a:r>
            <a:r>
              <a:rPr kumimoji="1" lang="ja-JP" altLang="en-US" sz="1800" dirty="0" smtClean="0"/>
              <a:t>第一回　町職員による出前講座</a:t>
            </a:r>
            <a:endParaRPr kumimoji="1" lang="en-US" altLang="ja-JP" sz="1600" dirty="0" smtClean="0"/>
          </a:p>
          <a:p>
            <a:r>
              <a:rPr kumimoji="1" lang="ja-JP" altLang="en-US" sz="3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立科町の公共交通の現状</a:t>
            </a:r>
            <a:endParaRPr kumimoji="1" lang="en-US" altLang="ja-JP" sz="3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</a:t>
            </a:r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</a:t>
            </a:r>
            <a:r>
              <a:rPr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夜</a:t>
            </a:r>
            <a:r>
              <a:rPr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３０</a:t>
            </a:r>
            <a:r>
              <a:rPr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-9</a:t>
            </a:r>
            <a:r>
              <a:rPr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</a:p>
          <a:p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立科町中央公民館</a:t>
            </a:r>
            <a:endParaRPr kumimoji="1" lang="en-US" altLang="ja-JP" sz="2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</a:t>
            </a:r>
            <a:r>
              <a:rPr lang="ja-JP" altLang="en-US" sz="20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どなたでも</a:t>
            </a:r>
            <a:r>
              <a:rPr kumimoji="1" lang="ja-JP" altLang="en-US" sz="20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ご参加ください。お待ちしています。</a:t>
            </a:r>
            <a:endParaRPr kumimoji="1" lang="ja-JP" altLang="en-US" sz="20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296" y="6813440"/>
            <a:ext cx="6212283" cy="2176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182612" y="7017907"/>
            <a:ext cx="3429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今年は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町の公共交通計画の見直しの年。</a:t>
            </a:r>
            <a:endParaRPr lang="en-US" altLang="ja-JP" sz="8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実態を知り、改善に向けてご一緒に考えましょう。</a:t>
            </a:r>
            <a:endParaRPr lang="en-US" altLang="ja-JP" sz="8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310628" y="6249571"/>
            <a:ext cx="3429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今年は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町の公共交通計画の見直しの年。</a:t>
            </a:r>
            <a:endParaRPr lang="en-US" altLang="ja-JP" sz="8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実態を知り、改善に向けてご一緒に考えましょう。</a:t>
            </a:r>
            <a:endParaRPr lang="en-US" altLang="ja-JP" sz="8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3830" y="2409427"/>
            <a:ext cx="623115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　　　　　　「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免許を返上しろと言われてもね。車が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無ければ　買い物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も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、医者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にもいかれない。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」「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もっとバスが便利になればいいんだけど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」「朝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2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便だけだと、医者が終わって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も帰れないん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だよ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。夕方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4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時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までバスを待たない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とね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」「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せめて午後、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1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時間に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1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本づつ、増便にならないのかね」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/>
            </a:r>
            <a:b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</a:t>
            </a:r>
            <a:endParaRPr lang="en-US" altLang="ja-JP" sz="1600" dirty="0" smtClean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  <a:p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子ども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が部活をやるので、今のバス便では間に合わず、結局、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親が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迎えに行かないといけない。改善はできないのか」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/>
            </a:r>
            <a:b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バス便をめぐって様々な要求が渦巻いています。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/>
            </a:r>
            <a:b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今年は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町の公共交通計画の見直しの年。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/>
            </a:r>
            <a:b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実態を知り、改善に向けてご一緒に考えましょう。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/>
            </a:r>
            <a:b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これから</a:t>
            </a: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いろいろ勉強して、町に改善に向けての要望、意見を届けませんか。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/>
            </a:r>
            <a:b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r>
              <a:rPr lang="ja-JP" altLang="en-US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まずは、町の現状を知ることから始めます。佐久市・小諸市・長和町・御代田町・軽井沢町など、近隣の市町村の取り組みも順に勉強しながら、より良い方向を提言できたらと考えて</a:t>
            </a:r>
            <a:r>
              <a:rPr lang="ja-JP" altLang="en-US" sz="1600" dirty="0" smtClean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います。</a:t>
            </a:r>
            <a: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/>
            </a:r>
            <a:br>
              <a:rPr lang="en-US" altLang="ja-JP" sz="16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</a:br>
            <a:endParaRPr kumimoji="1" lang="ja-JP" altLang="en-US" sz="1400" dirty="0"/>
          </a:p>
        </p:txBody>
      </p:sp>
      <p:pic>
        <p:nvPicPr>
          <p:cNvPr id="1030" name="Picture 6" descr="指差し男性カフェ店員（ひらめき） | 無料イラスト素材｜素材ラ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566" y="7382530"/>
            <a:ext cx="997973" cy="112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数学の苦手分野の対策におすすめの問題集！ 共通テストや個別対策にも | ダークホース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1" y="1113289"/>
            <a:ext cx="1132177" cy="1356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重い荷物を持つ男の子の無料(フリー)イラスト | かわいい手描きの無料素材「てがきっず」保育園・小学校・介護施設にぴったりのフリー素材イラスト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881" y="516848"/>
            <a:ext cx="988428" cy="112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930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100601</TotalTime>
  <Words>46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BIZ UD明朝 Medium</vt:lpstr>
      <vt:lpstr>HGP創英角ｺﾞｼｯｸUB</vt:lpstr>
      <vt:lpstr>HGP創英角ﾎﾟｯﾌﾟ体</vt:lpstr>
      <vt:lpstr>ＭＳ Ｐゴシック</vt:lpstr>
      <vt:lpstr>Arial</vt:lpstr>
      <vt:lpstr>Calibri</vt:lpstr>
      <vt:lpstr>Calibri Light</vt:lpstr>
      <vt:lpstr>Office テーマ</vt:lpstr>
      <vt:lpstr>　ご一緒に考えませんか 　　　　私たちの移動 　　　　　　　立科町公共交通を考える会 　　　　　　　　　　　　　　　事務局　村田　　0267-56-2868 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町民アンケートにご協力いただき、ありがとうございました。</dc:title>
  <dc:creator>NEC-PCuser</dc:creator>
  <cp:lastModifiedBy>Owner</cp:lastModifiedBy>
  <cp:revision>5374</cp:revision>
  <cp:lastPrinted>2023-06-19T08:43:26Z</cp:lastPrinted>
  <dcterms:created xsi:type="dcterms:W3CDTF">2019-04-05T23:38:46Z</dcterms:created>
  <dcterms:modified xsi:type="dcterms:W3CDTF">2023-06-22T07:24:38Z</dcterms:modified>
</cp:coreProperties>
</file>